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4"/>
  </p:sldMasterIdLst>
  <p:sldIdLst>
    <p:sldId id="343" r:id="rId5"/>
    <p:sldId id="350" r:id="rId6"/>
    <p:sldId id="268" r:id="rId7"/>
    <p:sldId id="284" r:id="rId8"/>
    <p:sldId id="352" r:id="rId9"/>
    <p:sldId id="257" r:id="rId10"/>
    <p:sldId id="264" r:id="rId11"/>
    <p:sldId id="35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137F2-0DBB-4266-8C81-D4F50EE86637}" v="155" dt="2020-06-08T19:43:39.675"/>
  </p1510:revLst>
</p1510:revInfo>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34" autoAdjust="0"/>
  </p:normalViewPr>
  <p:slideViewPr>
    <p:cSldViewPr snapToGrid="0">
      <p:cViewPr varScale="1">
        <p:scale>
          <a:sx n="73" d="100"/>
          <a:sy n="73" d="100"/>
        </p:scale>
        <p:origin x="8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6/8/2020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6/8/2020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6/8/2020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35001" y="603250"/>
            <a:ext cx="10921998" cy="3294019"/>
          </a:xfrm>
          <a:solidFill>
            <a:schemeClr val="bg1"/>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chemeClr val="tx1"/>
                </a:solidFill>
              </a:defRPr>
            </a:lvl1pPr>
          </a:lstStyle>
          <a:p>
            <a:r>
              <a:rPr lang="en-US" noProof="0"/>
              <a:t>Click to edit Master title style</a:t>
            </a:r>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6/8/2020</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6/8/2020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6/8/2020</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6/8/2020</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6/8/2020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6/8/2020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anchor="ctr"/>
          <a:lstStyle>
            <a:lvl1pPr algn="ctr">
              <a:defRPr/>
            </a:lvl1pPr>
          </a:lstStyle>
          <a:p>
            <a:r>
              <a:rPr lang="en-US" noProof="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6/8/2020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6/8/2020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anchor="ctr"/>
          <a:lstStyle>
            <a:lvl1pPr algn="ctr">
              <a:defRPr>
                <a:solidFill>
                  <a:schemeClr val="bg1"/>
                </a:solidFill>
              </a:defRPr>
            </a:lvl1pPr>
          </a:lstStyle>
          <a:p>
            <a:r>
              <a:rPr lang="en-US" noProof="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6/8/2020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noProof="0" smtClean="0"/>
              <a:t>6/8/2020</a:t>
            </a:fld>
            <a:endParaRPr lang="en-US" noProof="0"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aclu.org/know-your-rights/protesters-rights/"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lstStyle/>
          <a:p>
            <a:r>
              <a:rPr lang="en-US" dirty="0"/>
              <a:t>Student Activism </a:t>
            </a:r>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lstStyle/>
          <a:p>
            <a:r>
              <a:rPr lang="en-US" dirty="0"/>
              <a:t>Nancy Guzman’14 M’19</a:t>
            </a:r>
          </a:p>
        </p:txBody>
      </p:sp>
    </p:spTree>
    <p:extLst>
      <p:ext uri="{BB962C8B-B14F-4D97-AF65-F5344CB8AC3E}">
        <p14:creationId xmlns:p14="http://schemas.microsoft.com/office/powerpoint/2010/main" val="183336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1183-D0D9-A74B-94F0-9EC0104A75F3}"/>
              </a:ext>
            </a:extLst>
          </p:cNvPr>
          <p:cNvSpPr>
            <a:spLocks noGrp="1"/>
          </p:cNvSpPr>
          <p:nvPr>
            <p:ph type="title"/>
          </p:nvPr>
        </p:nvSpPr>
        <p:spPr/>
        <p:txBody>
          <a:bodyPr/>
          <a:lstStyle/>
          <a:p>
            <a:pPr>
              <a:tabLst>
                <a:tab pos="3308350" algn="l"/>
              </a:tabLst>
            </a:pPr>
            <a:r>
              <a:rPr lang="en-US" dirty="0">
                <a:solidFill>
                  <a:schemeClr val="tx1">
                    <a:lumMod val="85000"/>
                    <a:lumOff val="15000"/>
                  </a:schemeClr>
                </a:solidFill>
              </a:rPr>
              <a:t>Types of activism</a:t>
            </a:r>
          </a:p>
        </p:txBody>
      </p:sp>
      <p:sp>
        <p:nvSpPr>
          <p:cNvPr id="5" name="Content Placeholder 4">
            <a:extLst>
              <a:ext uri="{FF2B5EF4-FFF2-40B4-BE49-F238E27FC236}">
                <a16:creationId xmlns:a16="http://schemas.microsoft.com/office/drawing/2014/main" id="{319ED1B1-6FE0-FA43-95C4-366DBD1F1305}"/>
              </a:ext>
            </a:extLst>
          </p:cNvPr>
          <p:cNvSpPr>
            <a:spLocks noGrp="1"/>
          </p:cNvSpPr>
          <p:nvPr>
            <p:ph sz="half" idx="2"/>
          </p:nvPr>
        </p:nvSpPr>
        <p:spPr/>
        <p:txBody>
          <a:bodyPr/>
          <a:lstStyle/>
          <a:p>
            <a:pPr marL="285750" indent="-285750">
              <a:buFont typeface="Arial" panose="020B0604020202020204" pitchFamily="34" charset="0"/>
              <a:buChar char="•"/>
            </a:pPr>
            <a:r>
              <a:rPr lang="en-US" spc="200" dirty="0">
                <a:solidFill>
                  <a:schemeClr val="tx1"/>
                </a:solidFill>
              </a:rPr>
              <a:t>Direct action- protest, rallies</a:t>
            </a:r>
          </a:p>
          <a:p>
            <a:pPr marL="285750" indent="-285750">
              <a:buFont typeface="Arial" panose="020B0604020202020204" pitchFamily="34" charset="0"/>
              <a:buChar char="•"/>
            </a:pPr>
            <a:r>
              <a:rPr lang="en-US" spc="200" dirty="0">
                <a:solidFill>
                  <a:schemeClr val="tx1"/>
                </a:solidFill>
              </a:rPr>
              <a:t>Protest by P</a:t>
            </a:r>
            <a:r>
              <a:rPr lang="en-US" spc="200" dirty="0"/>
              <a:t>urchasing/boycotting</a:t>
            </a:r>
          </a:p>
          <a:p>
            <a:pPr marL="285750" indent="-285750">
              <a:buFont typeface="Arial" panose="020B0604020202020204" pitchFamily="34" charset="0"/>
              <a:buChar char="•"/>
            </a:pPr>
            <a:r>
              <a:rPr lang="en-US" spc="200" dirty="0">
                <a:solidFill>
                  <a:schemeClr val="tx1"/>
                </a:solidFill>
              </a:rPr>
              <a:t>Art</a:t>
            </a:r>
          </a:p>
          <a:p>
            <a:pPr marL="285750" indent="-285750">
              <a:buFont typeface="Arial" panose="020B0604020202020204" pitchFamily="34" charset="0"/>
              <a:buChar char="•"/>
            </a:pPr>
            <a:r>
              <a:rPr lang="en-US" spc="200" dirty="0">
                <a:solidFill>
                  <a:schemeClr val="tx1"/>
                </a:solidFill>
              </a:rPr>
              <a:t>Social</a:t>
            </a:r>
            <a:r>
              <a:rPr lang="en-US" spc="200" dirty="0"/>
              <a:t> media content</a:t>
            </a:r>
          </a:p>
          <a:p>
            <a:pPr marL="285750" indent="-285750">
              <a:buFont typeface="Arial" panose="020B0604020202020204" pitchFamily="34" charset="0"/>
              <a:buChar char="•"/>
            </a:pPr>
            <a:r>
              <a:rPr lang="en-US" spc="200" dirty="0">
                <a:solidFill>
                  <a:schemeClr val="tx1"/>
                </a:solidFill>
              </a:rPr>
              <a:t>Petitions, tow</a:t>
            </a:r>
            <a:r>
              <a:rPr lang="en-US" spc="200" dirty="0"/>
              <a:t>nhalls, contacting elected officials</a:t>
            </a:r>
            <a:endParaRPr lang="en-US" spc="200" dirty="0">
              <a:solidFill>
                <a:schemeClr val="tx1"/>
              </a:solidFill>
            </a:endParaRPr>
          </a:p>
          <a:p>
            <a:pPr marL="285750" indent="-285750">
              <a:buFont typeface="Arial" panose="020B0604020202020204" pitchFamily="34" charset="0"/>
              <a:buChar char="•"/>
            </a:pPr>
            <a:endParaRPr lang="en-US" spc="200" dirty="0">
              <a:solidFill>
                <a:schemeClr val="tx1"/>
              </a:solidFill>
            </a:endParaRPr>
          </a:p>
        </p:txBody>
      </p:sp>
      <p:sp>
        <p:nvSpPr>
          <p:cNvPr id="2" name="Rectangle 1">
            <a:extLst>
              <a:ext uri="{FF2B5EF4-FFF2-40B4-BE49-F238E27FC236}">
                <a16:creationId xmlns:a16="http://schemas.microsoft.com/office/drawing/2014/main" id="{095E86C8-636D-4562-869A-13A7B43E3068}"/>
              </a:ext>
            </a:extLst>
          </p:cNvPr>
          <p:cNvSpPr/>
          <p:nvPr/>
        </p:nvSpPr>
        <p:spPr>
          <a:xfrm>
            <a:off x="722393" y="4680632"/>
            <a:ext cx="6096000" cy="923330"/>
          </a:xfrm>
          <a:prstGeom prst="rect">
            <a:avLst/>
          </a:prstGeom>
        </p:spPr>
        <p:txBody>
          <a:bodyPr>
            <a:spAutoFit/>
          </a:bodyPr>
          <a:lstStyle/>
          <a:p>
            <a:r>
              <a:rPr lang="en-US"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It can be "violent or peaceful, noisy or quiet actions taken by groups of people, [in] attempts to alter society according to the desires of those taking action" (Jordan, 2002, p.8).</a:t>
            </a:r>
            <a:endParaRPr lang="en-US" dirty="0">
              <a:solidFill>
                <a:schemeClr val="accent1">
                  <a:lumMod val="50000"/>
                </a:schemeClr>
              </a:solidFill>
            </a:endParaRPr>
          </a:p>
        </p:txBody>
      </p:sp>
    </p:spTree>
    <p:extLst>
      <p:ext uri="{BB962C8B-B14F-4D97-AF65-F5344CB8AC3E}">
        <p14:creationId xmlns:p14="http://schemas.microsoft.com/office/powerpoint/2010/main" val="97197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E6E62D81-876B-4BF0-A604-0FE05837DE30}"/>
              </a:ext>
            </a:extLst>
          </p:cNvPr>
          <p:cNvSpPr>
            <a:spLocks noGrp="1"/>
          </p:cNvSpPr>
          <p:nvPr>
            <p:ph idx="1"/>
          </p:nvPr>
        </p:nvSpPr>
        <p:spPr>
          <a:xfrm>
            <a:off x="1697644" y="2570020"/>
            <a:ext cx="8148320" cy="3461326"/>
          </a:xfrm>
        </p:spPr>
        <p:txBody>
          <a:bodyPr vert="horz" lIns="0" tIns="45720" rIns="0" bIns="45720" rtlCol="0" anchor="t">
            <a:normAutofit/>
          </a:bodyPr>
          <a:lstStyle/>
          <a:p>
            <a:pPr algn="ctr">
              <a:buClrTx/>
              <a:buFont typeface="Arial" panose="020B0604020202020204" pitchFamily="34" charset="0"/>
              <a:buChar char="•"/>
            </a:pPr>
            <a:r>
              <a:rPr lang="en-US" dirty="0"/>
              <a:t>Attitudes around activism have shifted from considering engagement in activism as a detraction from learning to a rich source of student personal and leadership development. However, activism is not an activity that is nurtured. </a:t>
            </a:r>
          </a:p>
          <a:p>
            <a:pPr algn="ctr">
              <a:buClrTx/>
              <a:buFont typeface="Arial" panose="020B0604020202020204" pitchFamily="34" charset="0"/>
              <a:buChar char="•"/>
            </a:pPr>
            <a:endParaRPr lang="en-US" dirty="0"/>
          </a:p>
        </p:txBody>
      </p:sp>
    </p:spTree>
    <p:extLst>
      <p:ext uri="{BB962C8B-B14F-4D97-AF65-F5344CB8AC3E}">
        <p14:creationId xmlns:p14="http://schemas.microsoft.com/office/powerpoint/2010/main" val="140209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https://static01.nyt.com/images/2018/03/03/us/03students_blm/03students_blm-articleLarge.jpg?quality=75&amp;auto=webp&amp;disable=upscale">
            <a:extLst>
              <a:ext uri="{FF2B5EF4-FFF2-40B4-BE49-F238E27FC236}">
                <a16:creationId xmlns:a16="http://schemas.microsoft.com/office/drawing/2014/main" id="{86063A4C-FC91-4854-9719-A50C757BBAAF}"/>
              </a:ext>
            </a:extLst>
          </p:cNvPr>
          <p:cNvPicPr>
            <a:picLocks noGrp="1" noChangeAspect="1" noChangeArrowheads="1"/>
          </p:cNvPicPr>
          <p:nvPr>
            <p:ph type="pic" sz="quarter" idx="13"/>
          </p:nvPr>
        </p:nvPicPr>
        <p:blipFill rotWithShape="1">
          <a:blip r:embed="rId2">
            <a:extLst>
              <a:ext uri="{28A0092B-C50C-407E-A947-70E740481C1C}">
                <a14:useLocalDpi xmlns:a14="http://schemas.microsoft.com/office/drawing/2010/main" val="0"/>
              </a:ext>
            </a:extLst>
          </a:blip>
          <a:srcRect l="15146" r="17862" b="-2"/>
          <a:stretch/>
        </p:blipFill>
        <p:spPr bwMode="auto">
          <a:xfrm>
            <a:off x="5924550" y="633413"/>
            <a:ext cx="5632450" cy="5591175"/>
          </a:xfrm>
          <a:prstGeom prst="rect">
            <a:avLst/>
          </a:prstGeom>
          <a:solidFill>
            <a:srgbClr val="FFFFFF"/>
          </a:solidFill>
        </p:spPr>
      </p:pic>
      <p:sp>
        <p:nvSpPr>
          <p:cNvPr id="8" name="Title 7">
            <a:extLst>
              <a:ext uri="{FF2B5EF4-FFF2-40B4-BE49-F238E27FC236}">
                <a16:creationId xmlns:a16="http://schemas.microsoft.com/office/drawing/2014/main" id="{900900CD-B943-934F-857F-30AA913FE9D9}"/>
              </a:ext>
            </a:extLst>
          </p:cNvPr>
          <p:cNvSpPr>
            <a:spLocks noGrp="1"/>
          </p:cNvSpPr>
          <p:nvPr>
            <p:ph type="title"/>
          </p:nvPr>
        </p:nvSpPr>
        <p:spPr>
          <a:xfrm>
            <a:off x="1195754" y="942870"/>
            <a:ext cx="4157296" cy="1292750"/>
          </a:xfrm>
        </p:spPr>
        <p:txBody>
          <a:bodyPr anchor="ctr">
            <a:normAutofit/>
          </a:bodyPr>
          <a:lstStyle/>
          <a:p>
            <a:r>
              <a:rPr lang="en-US" dirty="0"/>
              <a:t>Legitimate source of Leadership development</a:t>
            </a:r>
          </a:p>
        </p:txBody>
      </p:sp>
      <p:sp>
        <p:nvSpPr>
          <p:cNvPr id="12" name="Content Placeholder 11">
            <a:extLst>
              <a:ext uri="{FF2B5EF4-FFF2-40B4-BE49-F238E27FC236}">
                <a16:creationId xmlns:a16="http://schemas.microsoft.com/office/drawing/2014/main" id="{2A09EEBC-5E2C-D240-A5D6-6952B8392E49}"/>
              </a:ext>
            </a:extLst>
          </p:cNvPr>
          <p:cNvSpPr>
            <a:spLocks noGrp="1"/>
          </p:cNvSpPr>
          <p:nvPr>
            <p:ph sz="half" idx="2"/>
          </p:nvPr>
        </p:nvSpPr>
        <p:spPr>
          <a:xfrm>
            <a:off x="1195754" y="2281657"/>
            <a:ext cx="4157296" cy="3633471"/>
          </a:xfrm>
        </p:spPr>
        <p:txBody>
          <a:bodyPr vert="horz" lIns="0" tIns="45720" rIns="0" bIns="45720" rtlCol="0" anchor="t">
            <a:normAutofit/>
          </a:bodyPr>
          <a:lstStyle/>
          <a:p>
            <a:pPr marL="285750" indent="-285750">
              <a:buFont typeface="Arial" panose="020B0604020202020204" pitchFamily="34" charset="0"/>
              <a:buChar char="•"/>
            </a:pPr>
            <a:r>
              <a:rPr lang="en-US" dirty="0"/>
              <a:t>Scholarship legitimizes student activism as a rich source of personal, civic and  professional development with lasting effects decades after initial engagement (25+ years after)</a:t>
            </a:r>
          </a:p>
          <a:p>
            <a:pPr marL="285750" indent="-285750">
              <a:buFont typeface="Arial" panose="020B0604020202020204" pitchFamily="34" charset="0"/>
              <a:buChar char="•"/>
            </a:pPr>
            <a:r>
              <a:rPr lang="en-US" dirty="0"/>
              <a:t>Development of ethical, courageous leaders</a:t>
            </a:r>
          </a:p>
          <a:p>
            <a:pPr marL="285750" indent="-285750">
              <a:buFont typeface="Arial" panose="020B0604020202020204" pitchFamily="34" charset="0"/>
              <a:buChar char="•"/>
            </a:pPr>
            <a:r>
              <a:rPr lang="en-US" dirty="0"/>
              <a:t>Ripple effect on social change beyond the student's time on campus</a:t>
            </a:r>
          </a:p>
          <a:p>
            <a:pPr marL="285750" indent="-285750">
              <a:buFont typeface="Arial" panose="020B0604020202020204" pitchFamily="34" charset="0"/>
              <a:buChar char="•"/>
            </a:pPr>
            <a:r>
              <a:rPr lang="en-US" dirty="0"/>
              <a:t>On campus protests illuminate opportunities for growth within the institution</a:t>
            </a:r>
            <a:endParaRPr lang="en-US"/>
          </a:p>
        </p:txBody>
      </p:sp>
      <p:sp>
        <p:nvSpPr>
          <p:cNvPr id="9" name="TextBox 8">
            <a:extLst>
              <a:ext uri="{FF2B5EF4-FFF2-40B4-BE49-F238E27FC236}">
                <a16:creationId xmlns:a16="http://schemas.microsoft.com/office/drawing/2014/main" id="{AF5B41A1-3605-4420-B4AB-EFE5281783CC}"/>
              </a:ext>
            </a:extLst>
          </p:cNvPr>
          <p:cNvSpPr txBox="1"/>
          <p:nvPr/>
        </p:nvSpPr>
        <p:spPr>
          <a:xfrm>
            <a:off x="7018065" y="5915128"/>
            <a:ext cx="3445419" cy="276999"/>
          </a:xfrm>
          <a:prstGeom prst="rect">
            <a:avLst/>
          </a:prstGeom>
          <a:noFill/>
        </p:spPr>
        <p:txBody>
          <a:bodyPr wrap="square" rtlCol="0">
            <a:spAutoFit/>
          </a:bodyPr>
          <a:lstStyle/>
          <a:p>
            <a:r>
              <a:rPr lang="en-US" sz="1200" i="1" dirty="0">
                <a:solidFill>
                  <a:schemeClr val="bg1"/>
                </a:solidFill>
              </a:rPr>
              <a:t>Vanessa Williamson, brookings.edu</a:t>
            </a:r>
          </a:p>
        </p:txBody>
      </p:sp>
    </p:spTree>
    <p:extLst>
      <p:ext uri="{BB962C8B-B14F-4D97-AF65-F5344CB8AC3E}">
        <p14:creationId xmlns:p14="http://schemas.microsoft.com/office/powerpoint/2010/main" val="125535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0CAEF-8723-471E-B180-95978DB79359}"/>
              </a:ext>
            </a:extLst>
          </p:cNvPr>
          <p:cNvSpPr>
            <a:spLocks noGrp="1"/>
          </p:cNvSpPr>
          <p:nvPr>
            <p:ph type="title"/>
          </p:nvPr>
        </p:nvSpPr>
        <p:spPr/>
        <p:txBody>
          <a:bodyPr/>
          <a:lstStyle/>
          <a:p>
            <a:r>
              <a:rPr lang="en-US" dirty="0"/>
              <a:t>Beware of slacktivism</a:t>
            </a:r>
          </a:p>
        </p:txBody>
      </p:sp>
      <p:sp>
        <p:nvSpPr>
          <p:cNvPr id="3" name="Rectangle 2">
            <a:extLst>
              <a:ext uri="{FF2B5EF4-FFF2-40B4-BE49-F238E27FC236}">
                <a16:creationId xmlns:a16="http://schemas.microsoft.com/office/drawing/2014/main" id="{B3F520D8-D2B4-413B-BD47-4C5BB1DC56A1}"/>
              </a:ext>
            </a:extLst>
          </p:cNvPr>
          <p:cNvSpPr/>
          <p:nvPr/>
        </p:nvSpPr>
        <p:spPr>
          <a:xfrm>
            <a:off x="2207491" y="1775892"/>
            <a:ext cx="8386618" cy="930364"/>
          </a:xfrm>
          <a:prstGeom prst="rect">
            <a:avLst/>
          </a:prstGeom>
        </p:spPr>
        <p:txBody>
          <a:bodyPr wrap="square">
            <a:spAutoFit/>
          </a:bodyPr>
          <a:lstStyle/>
          <a:p>
            <a:r>
              <a:rPr lang="en-US" dirty="0">
                <a:solidFill>
                  <a:schemeClr val="accent1">
                    <a:lumMod val="50000"/>
                  </a:schemeClr>
                </a:solidFill>
              </a:rPr>
              <a:t>Phenomenon is defined as: </a:t>
            </a:r>
            <a:r>
              <a:rPr lang="en-US" dirty="0">
                <a:solidFill>
                  <a:schemeClr val="accent1">
                    <a:lumMod val="50000"/>
                  </a:schemeClr>
                </a:solidFill>
                <a:ea typeface="Cambria" panose="02040503050406030204" pitchFamily="18" charset="0"/>
              </a:rPr>
              <a:t>“a form of self-aggrandizing, politically infective activism” comprised of liking and sharing without direct involvement (Cabrera, Matias &amp; Montoya, 2017). </a:t>
            </a:r>
            <a:endParaRPr lang="en-US" dirty="0">
              <a:solidFill>
                <a:schemeClr val="accent1">
                  <a:lumMod val="50000"/>
                </a:schemeClr>
              </a:solidFill>
            </a:endParaRPr>
          </a:p>
        </p:txBody>
      </p:sp>
      <p:sp>
        <p:nvSpPr>
          <p:cNvPr id="4" name="TextBox 3">
            <a:extLst>
              <a:ext uri="{FF2B5EF4-FFF2-40B4-BE49-F238E27FC236}">
                <a16:creationId xmlns:a16="http://schemas.microsoft.com/office/drawing/2014/main" id="{32E66A9E-C3AE-4D2F-BAAF-1ABE801118A6}"/>
              </a:ext>
            </a:extLst>
          </p:cNvPr>
          <p:cNvSpPr txBox="1"/>
          <p:nvPr/>
        </p:nvSpPr>
        <p:spPr>
          <a:xfrm>
            <a:off x="1403927" y="3352800"/>
            <a:ext cx="9190182" cy="2308324"/>
          </a:xfrm>
          <a:prstGeom prst="rect">
            <a:avLst/>
          </a:prstGeom>
          <a:noFill/>
        </p:spPr>
        <p:txBody>
          <a:bodyPr wrap="square" rtlCol="0">
            <a:spAutoFit/>
          </a:bodyPr>
          <a:lstStyle/>
          <a:p>
            <a:pPr marL="285750" indent="-285750">
              <a:buFont typeface="Arial" panose="020B0604020202020204" pitchFamily="34" charset="0"/>
              <a:buChar char="•"/>
            </a:pPr>
            <a:r>
              <a:rPr lang="en-US" dirty="0"/>
              <a:t>Online action plays a facilitating role for in-person action, but not always.</a:t>
            </a:r>
          </a:p>
          <a:p>
            <a:pPr marL="285750" indent="-285750">
              <a:buFont typeface="Arial" panose="020B0604020202020204" pitchFamily="34" charset="0"/>
              <a:buChar char="•"/>
            </a:pPr>
            <a:r>
              <a:rPr lang="en-US" dirty="0"/>
              <a:t>The likelihood that someone will engage in-person as opposed to just online depends on past experience with activism and belief in the cause and in the importance of participating (Wilkins, Livingstone &amp; Levine, 2019).</a:t>
            </a:r>
          </a:p>
          <a:p>
            <a:pPr marL="285750" indent="-285750">
              <a:buFont typeface="Arial" panose="020B0604020202020204" pitchFamily="34" charset="0"/>
              <a:buChar char="•"/>
            </a:pPr>
            <a:r>
              <a:rPr lang="en-US" dirty="0"/>
              <a:t>Liking and sharing without direct action of any kind does not affect change</a:t>
            </a:r>
          </a:p>
          <a:p>
            <a:pPr marL="285750" indent="-285750">
              <a:buFont typeface="Arial" panose="020B0604020202020204" pitchFamily="34" charset="0"/>
              <a:buChar char="•"/>
            </a:pPr>
            <a:r>
              <a:rPr lang="en-US" dirty="0"/>
              <a:t>If content creators focus on the “why” they may be more likely to mobilize people to direct action (protest, petition, donation).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7488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55BA9AC8-EA60-644D-9DDA-B76203EA1E87}"/>
              </a:ext>
            </a:extLst>
          </p:cNvPr>
          <p:cNvSpPr>
            <a:spLocks noGrp="1"/>
          </p:cNvSpPr>
          <p:nvPr>
            <p:ph type="title"/>
          </p:nvPr>
        </p:nvSpPr>
        <p:spPr/>
        <p:txBody>
          <a:bodyPr>
            <a:normAutofit fontScale="90000"/>
          </a:bodyPr>
          <a:lstStyle/>
          <a:p>
            <a:r>
              <a:rPr lang="en-US" dirty="0">
                <a:solidFill>
                  <a:schemeClr val="tx1"/>
                </a:solidFill>
              </a:rPr>
              <a:t>Protestors  know your rights</a:t>
            </a:r>
          </a:p>
        </p:txBody>
      </p:sp>
      <p:sp>
        <p:nvSpPr>
          <p:cNvPr id="17" name="Content Placeholder 16">
            <a:extLst>
              <a:ext uri="{FF2B5EF4-FFF2-40B4-BE49-F238E27FC236}">
                <a16:creationId xmlns:a16="http://schemas.microsoft.com/office/drawing/2014/main" id="{8E7591AD-81F4-2E45-AE36-F4DA40C19031}"/>
              </a:ext>
            </a:extLst>
          </p:cNvPr>
          <p:cNvSpPr>
            <a:spLocks noGrp="1"/>
          </p:cNvSpPr>
          <p:nvPr>
            <p:ph sz="half" idx="2"/>
          </p:nvPr>
        </p:nvSpPr>
        <p:spPr>
          <a:xfrm>
            <a:off x="5264728" y="633875"/>
            <a:ext cx="6096000" cy="5590250"/>
          </a:xfrm>
        </p:spPr>
        <p:txBody>
          <a:bodyPr>
            <a:normAutofit/>
          </a:bodyPr>
          <a:lstStyle/>
          <a:p>
            <a:r>
              <a:rPr lang="en-US" dirty="0"/>
              <a:t>The right to protest is a fundamental human right guaranteed by the constitution and the 1</a:t>
            </a:r>
            <a:r>
              <a:rPr lang="en-US" baseline="30000" dirty="0"/>
              <a:t>st</a:t>
            </a:r>
            <a:r>
              <a:rPr lang="en-US" dirty="0"/>
              <a:t> amendment</a:t>
            </a:r>
          </a:p>
          <a:p>
            <a:r>
              <a:rPr lang="en-US" dirty="0"/>
              <a:t>The police’s main job during a protest is to deescalate and protect your right to protest</a:t>
            </a:r>
          </a:p>
          <a:p>
            <a:r>
              <a:rPr lang="en-US" dirty="0"/>
              <a:t>If you are stopped by the police, ask if you are free to go and calmly walk away</a:t>
            </a:r>
          </a:p>
          <a:p>
            <a:r>
              <a:rPr lang="en-US" dirty="0"/>
              <a:t>In the event that you are arrested:</a:t>
            </a:r>
          </a:p>
          <a:p>
            <a:pPr marL="0" indent="0">
              <a:buNone/>
            </a:pPr>
            <a:r>
              <a:rPr lang="en-US" dirty="0"/>
              <a:t>Ask for a lawyer right away</a:t>
            </a:r>
          </a:p>
          <a:p>
            <a:pPr marL="0" indent="0">
              <a:buNone/>
            </a:pPr>
            <a:r>
              <a:rPr lang="en-US" dirty="0"/>
              <a:t>Do not sign anything</a:t>
            </a:r>
          </a:p>
          <a:p>
            <a:pPr marL="0" indent="0">
              <a:buNone/>
            </a:pPr>
            <a:r>
              <a:rPr lang="en-US" dirty="0"/>
              <a:t>Don’t agree to anything without a layer present</a:t>
            </a:r>
          </a:p>
          <a:p>
            <a:pPr marL="0" indent="0">
              <a:buNone/>
            </a:pPr>
            <a:r>
              <a:rPr lang="en-US" dirty="0"/>
              <a:t>5. You have the right to consent or decline to search of person &amp; belongings. You do not need turn in photos or footage without a warrant</a:t>
            </a:r>
          </a:p>
          <a:p>
            <a:pPr marL="0" indent="0">
              <a:buNone/>
            </a:pPr>
            <a:r>
              <a:rPr lang="en-US" dirty="0"/>
              <a:t>6. If you believe that your rights were violated document everything you remember, get then contact of witnesses and photograph evidence/injury. </a:t>
            </a:r>
          </a:p>
        </p:txBody>
      </p:sp>
      <p:sp>
        <p:nvSpPr>
          <p:cNvPr id="2" name="Rectangle 1">
            <a:extLst>
              <a:ext uri="{FF2B5EF4-FFF2-40B4-BE49-F238E27FC236}">
                <a16:creationId xmlns:a16="http://schemas.microsoft.com/office/drawing/2014/main" id="{32020483-9403-4F31-9B27-093A4D0BB665}"/>
              </a:ext>
            </a:extLst>
          </p:cNvPr>
          <p:cNvSpPr/>
          <p:nvPr/>
        </p:nvSpPr>
        <p:spPr>
          <a:xfrm>
            <a:off x="901566" y="5577794"/>
            <a:ext cx="3372051" cy="646331"/>
          </a:xfrm>
          <a:prstGeom prst="rect">
            <a:avLst/>
          </a:prstGeom>
        </p:spPr>
        <p:txBody>
          <a:bodyPr wrap="square">
            <a:spAutoFit/>
          </a:bodyPr>
          <a:lstStyle/>
          <a:p>
            <a:r>
              <a:rPr lang="en-US" dirty="0">
                <a:hlinkClick r:id="rId2"/>
              </a:rPr>
              <a:t>https://www.aclu.org/know-your-rights/protesters-rights/</a:t>
            </a:r>
            <a:endParaRPr lang="en-US" dirty="0"/>
          </a:p>
        </p:txBody>
      </p:sp>
    </p:spTree>
    <p:extLst>
      <p:ext uri="{BB962C8B-B14F-4D97-AF65-F5344CB8AC3E}">
        <p14:creationId xmlns:p14="http://schemas.microsoft.com/office/powerpoint/2010/main" val="227689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prstGeom prst="rect">
            <a:avLst/>
          </a:prstGeom>
        </p:spPr>
        <p:txBody>
          <a:bodyPr anchor="ctr">
            <a:normAutofit/>
          </a:bodyPr>
          <a:lstStyle/>
          <a:p>
            <a:r>
              <a:rPr lang="en-US" dirty="0"/>
              <a:t>Role of EDUCATORS</a:t>
            </a:r>
          </a:p>
        </p:txBody>
      </p:sp>
      <p:sp>
        <p:nvSpPr>
          <p:cNvPr id="3" name="Content Placeholder 2">
            <a:extLst>
              <a:ext uri="{FF2B5EF4-FFF2-40B4-BE49-F238E27FC236}">
                <a16:creationId xmlns:a16="http://schemas.microsoft.com/office/drawing/2014/main" id="{C71B471F-65D7-4B53-A4D1-ECD492539EF9}"/>
              </a:ext>
            </a:extLst>
          </p:cNvPr>
          <p:cNvSpPr>
            <a:spLocks noGrp="1"/>
          </p:cNvSpPr>
          <p:nvPr>
            <p:ph idx="1"/>
          </p:nvPr>
        </p:nvSpPr>
        <p:spPr/>
        <p:txBody>
          <a:bodyPr>
            <a:normAutofit fontScale="92500" lnSpcReduction="10000"/>
          </a:bodyPr>
          <a:lstStyle/>
          <a:p>
            <a:pPr>
              <a:buClrTx/>
              <a:buFont typeface="Arial" panose="020B0604020202020204" pitchFamily="34" charset="0"/>
              <a:buChar char="•"/>
            </a:pPr>
            <a:r>
              <a:rPr lang="en-US" dirty="0"/>
              <a:t>Students are working to hold the institution accountable for missions and vision statements. </a:t>
            </a:r>
            <a:r>
              <a:rPr lang="en-US" b="1" dirty="0"/>
              <a:t>Welcome dissent </a:t>
            </a:r>
            <a:r>
              <a:rPr lang="en-US" dirty="0"/>
              <a:t>as a start to honest and open dialogue and fulfill those statements. </a:t>
            </a:r>
          </a:p>
          <a:p>
            <a:pPr>
              <a:buClrTx/>
              <a:buFont typeface="Arial" panose="020B0604020202020204" pitchFamily="34" charset="0"/>
              <a:buChar char="•"/>
            </a:pPr>
            <a:r>
              <a:rPr lang="en-US" b="1" dirty="0"/>
              <a:t>Build relationships </a:t>
            </a:r>
            <a:r>
              <a:rPr lang="en-US" dirty="0"/>
              <a:t>with students before the protests begin by creating an environment where student feedback is at the core of assessment and policy decisions. </a:t>
            </a:r>
          </a:p>
          <a:p>
            <a:pPr>
              <a:buClrTx/>
              <a:buFont typeface="Arial" panose="020B0604020202020204" pitchFamily="34" charset="0"/>
              <a:buChar char="•"/>
            </a:pPr>
            <a:r>
              <a:rPr lang="en-US" b="1" dirty="0"/>
              <a:t>Respond</a:t>
            </a:r>
            <a:r>
              <a:rPr lang="en-US" dirty="0"/>
              <a:t> once the protests begin make meaningful attempts to listen to student concerns, demystifying the feeling that “no one is listening or doing anything about the issue.”</a:t>
            </a:r>
          </a:p>
          <a:p>
            <a:pPr>
              <a:buClrTx/>
              <a:buFont typeface="Arial" panose="020B0604020202020204" pitchFamily="34" charset="0"/>
              <a:buChar char="•"/>
            </a:pPr>
            <a:r>
              <a:rPr lang="en-US" dirty="0"/>
              <a:t>Online narratives reflect offline pain, </a:t>
            </a:r>
            <a:r>
              <a:rPr lang="en-US" b="1" dirty="0"/>
              <a:t>be present</a:t>
            </a:r>
            <a:r>
              <a:rPr lang="en-US" dirty="0"/>
              <a:t>, and be ready to respond. “</a:t>
            </a:r>
            <a:r>
              <a:rPr lang="en-US" i="1" dirty="0"/>
              <a:t>Through engaging, nurturing and sustaining a constant dialogue with students in virtual space, we can transform physical spaces</a:t>
            </a:r>
            <a:r>
              <a:rPr lang="en-US" dirty="0"/>
              <a:t>” (</a:t>
            </a:r>
            <a:r>
              <a:rPr lang="en-US" dirty="0" err="1"/>
              <a:t>Gismondi</a:t>
            </a:r>
            <a:r>
              <a:rPr lang="en-US" dirty="0"/>
              <a:t> &amp; Osteen, 2017).</a:t>
            </a:r>
          </a:p>
        </p:txBody>
      </p:sp>
    </p:spTree>
    <p:extLst>
      <p:ext uri="{BB962C8B-B14F-4D97-AF65-F5344CB8AC3E}">
        <p14:creationId xmlns:p14="http://schemas.microsoft.com/office/powerpoint/2010/main" val="1191027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prstGeom prst="rect">
            <a:avLst/>
          </a:prstGeom>
        </p:spPr>
        <p:txBody>
          <a:bodyPr anchor="ctr">
            <a:normAutofit/>
          </a:bodyPr>
          <a:lstStyle/>
          <a:p>
            <a:r>
              <a:rPr lang="en-US" dirty="0"/>
              <a:t>Role of EDUCATORS cont.…</a:t>
            </a:r>
          </a:p>
        </p:txBody>
      </p:sp>
      <p:sp>
        <p:nvSpPr>
          <p:cNvPr id="3" name="Content Placeholder 2">
            <a:extLst>
              <a:ext uri="{FF2B5EF4-FFF2-40B4-BE49-F238E27FC236}">
                <a16:creationId xmlns:a16="http://schemas.microsoft.com/office/drawing/2014/main" id="{C71B471F-65D7-4B53-A4D1-ECD492539EF9}"/>
              </a:ext>
            </a:extLst>
          </p:cNvPr>
          <p:cNvSpPr>
            <a:spLocks noGrp="1"/>
          </p:cNvSpPr>
          <p:nvPr>
            <p:ph idx="1"/>
          </p:nvPr>
        </p:nvSpPr>
        <p:spPr/>
        <p:txBody>
          <a:bodyPr>
            <a:normAutofit fontScale="85000" lnSpcReduction="20000"/>
          </a:bodyPr>
          <a:lstStyle/>
          <a:p>
            <a:pPr>
              <a:buClrTx/>
              <a:buFont typeface="Arial" panose="020B0604020202020204" pitchFamily="34" charset="0"/>
              <a:buChar char="•"/>
            </a:pPr>
            <a:r>
              <a:rPr lang="en-US" b="1" dirty="0"/>
              <a:t>Respect</a:t>
            </a:r>
            <a:r>
              <a:rPr lang="en-US" dirty="0"/>
              <a:t> activists’ commitment and acknowledge their protest.   Direct action poses real risks for the students, recognize that if they have gone to these extremes of exposing themselves to harm, we need to take them seriously, and listen. Even if we disagree with their goals or their process. As Cabrera et al., (2017) remind us, “activism requires coordinated collective hope despite massive structural barriers, strategic leveraging of power despite students having little” (Cabrera, Matias &amp; Montoya, 2017), and for that students deserve our respect for their courage to act. </a:t>
            </a:r>
          </a:p>
          <a:p>
            <a:pPr>
              <a:buClrTx/>
              <a:buFont typeface="Arial" panose="020B0604020202020204" pitchFamily="34" charset="0"/>
              <a:buChar char="•"/>
            </a:pPr>
            <a:r>
              <a:rPr lang="en-US" dirty="0"/>
              <a:t>Help student activists </a:t>
            </a:r>
            <a:r>
              <a:rPr lang="en-US" b="1" dirty="0"/>
              <a:t>reflect</a:t>
            </a:r>
            <a:r>
              <a:rPr lang="en-US" dirty="0"/>
              <a:t> and understand with greater depth their beliefs, demands, and actions.</a:t>
            </a:r>
          </a:p>
          <a:p>
            <a:pPr>
              <a:buClrTx/>
              <a:buFont typeface="Arial" panose="020B0604020202020204" pitchFamily="34" charset="0"/>
              <a:buChar char="•"/>
            </a:pPr>
            <a:r>
              <a:rPr lang="en-US" dirty="0"/>
              <a:t> Ultimately, any change on campus big or small is more effective when the institution and the students are working in alignment. Show student activists that you are a </a:t>
            </a:r>
            <a:r>
              <a:rPr lang="en-US" b="1" dirty="0"/>
              <a:t>partner</a:t>
            </a:r>
            <a:r>
              <a:rPr lang="en-US" dirty="0"/>
              <a:t> invite them to share their concerns and actively listen.</a:t>
            </a:r>
          </a:p>
          <a:p>
            <a:pPr>
              <a:buClrTx/>
              <a:buFont typeface="Arial" panose="020B0604020202020204" pitchFamily="34" charset="0"/>
              <a:buChar char="•"/>
            </a:pPr>
            <a:r>
              <a:rPr lang="en-US" b="1" dirty="0"/>
              <a:t>Collaborate </a:t>
            </a:r>
            <a:r>
              <a:rPr lang="en-US" dirty="0"/>
              <a:t>on a resolution their demands, plan with them, and be transparent on process and progress.</a:t>
            </a:r>
          </a:p>
        </p:txBody>
      </p:sp>
    </p:spTree>
    <p:extLst>
      <p:ext uri="{BB962C8B-B14F-4D97-AF65-F5344CB8AC3E}">
        <p14:creationId xmlns:p14="http://schemas.microsoft.com/office/powerpoint/2010/main" val="4148235738"/>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inimalist_Light_Sales Pitch_02_Win32_AS_v3" id="{A204E388-A84B-4CC6-98FC-54ED9900B3CD}" vid="{1AF041A9-EA2C-4539-9272-70AF2168FE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A43D08-F4F9-4D95-9CB2-7DE374416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FAF7B5-E40C-46BE-9C83-DA251FCAE61E}">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documentManagement/types"/>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029FA76-0C86-4BF1-99F1-A3115FBFFA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759</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Century Gothic</vt:lpstr>
      <vt:lpstr>Helvetica Neue Medium</vt:lpstr>
      <vt:lpstr>Times New Roman</vt:lpstr>
      <vt:lpstr>RetrospectVTI</vt:lpstr>
      <vt:lpstr>Student Activism </vt:lpstr>
      <vt:lpstr>Types of activism</vt:lpstr>
      <vt:lpstr>PowerPoint Presentation</vt:lpstr>
      <vt:lpstr>Legitimate source of Leadership development</vt:lpstr>
      <vt:lpstr>Beware of slacktivism</vt:lpstr>
      <vt:lpstr>Protestors  know your rights</vt:lpstr>
      <vt:lpstr>Role of EDUCATORS</vt:lpstr>
      <vt:lpstr>Role of EDUCATORS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Activism</dc:title>
  <dc:creator/>
  <cp:lastModifiedBy/>
  <cp:revision>13</cp:revision>
  <dcterms:created xsi:type="dcterms:W3CDTF">2020-06-08T04:41:51Z</dcterms:created>
  <dcterms:modified xsi:type="dcterms:W3CDTF">2020-06-08T19:46:34Z</dcterms:modified>
</cp:coreProperties>
</file>